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04" r:id="rId1"/>
  </p:sldMasterIdLst>
  <p:notesMasterIdLst>
    <p:notesMasterId r:id="rId14"/>
  </p:notesMasterIdLst>
  <p:handoutMasterIdLst>
    <p:handoutMasterId r:id="rId15"/>
  </p:handoutMasterIdLst>
  <p:sldIdLst>
    <p:sldId id="593" r:id="rId2"/>
    <p:sldId id="595" r:id="rId3"/>
    <p:sldId id="609" r:id="rId4"/>
    <p:sldId id="630" r:id="rId5"/>
    <p:sldId id="619" r:id="rId6"/>
    <p:sldId id="614" r:id="rId7"/>
    <p:sldId id="622" r:id="rId8"/>
    <p:sldId id="624" r:id="rId9"/>
    <p:sldId id="625" r:id="rId10"/>
    <p:sldId id="627" r:id="rId11"/>
    <p:sldId id="628" r:id="rId12"/>
    <p:sldId id="631" r:id="rId13"/>
  </p:sldIdLst>
  <p:sldSz cx="9144000" cy="5143500" type="screen16x9"/>
  <p:notesSz cx="6797675" cy="9926638"/>
  <p:defaultTextStyle>
    <a:defPPr>
      <a:defRPr lang="ru-RU"/>
    </a:defPPr>
    <a:lvl1pPr marL="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5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9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81FFBA"/>
    <a:srgbClr val="CDFFE4"/>
    <a:srgbClr val="0E86D0"/>
    <a:srgbClr val="76A864"/>
    <a:srgbClr val="002060"/>
    <a:srgbClr val="40A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6288" autoAdjust="0"/>
  </p:normalViewPr>
  <p:slideViewPr>
    <p:cSldViewPr>
      <p:cViewPr varScale="1">
        <p:scale>
          <a:sx n="147" d="100"/>
          <a:sy n="147" d="100"/>
        </p:scale>
        <p:origin x="768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A8776-57E1-4E60-BE90-6BE67E11A94A}">
      <dgm:prSet custT="1"/>
      <dgm:spPr/>
      <dgm:t>
        <a:bodyPr/>
        <a:lstStyle/>
        <a:p>
          <a:pPr algn="ctr" rtl="0"/>
          <a:r>
            <a:rPr lang="ru-RU" sz="2000" b="1" i="0" baseline="0" dirty="0" smtClean="0"/>
            <a:t>ПЛАТА</a:t>
          </a:r>
        </a:p>
        <a:p>
          <a:pPr algn="ctr" rtl="0"/>
          <a:r>
            <a:rPr lang="ru-RU" sz="1600" b="1" i="0" baseline="0" dirty="0" smtClean="0"/>
            <a:t> (</a:t>
          </a:r>
          <a:r>
            <a:rPr lang="ru-RU" sz="1600" dirty="0" smtClean="0"/>
            <a:t>Приказ Министерства экономического развития РФ </a:t>
          </a:r>
          <a:r>
            <a:rPr lang="ru-RU" sz="1600" b="1" dirty="0" smtClean="0"/>
            <a:t>от 6 ноября 2020 г. № 742</a:t>
          </a:r>
          <a:r>
            <a:rPr lang="ru-RU" sz="1600" dirty="0" smtClean="0"/>
            <a:t>) </a:t>
          </a:r>
          <a:endParaRPr lang="ru-RU" sz="1600" dirty="0"/>
        </a:p>
      </dgm:t>
    </dgm:pt>
    <dgm:pt modelId="{10346B48-C88F-4978-9C14-36BA15C5F144}" type="parTrans" cxnId="{2EBD59BD-9198-4C53-A7A0-31F33467970C}">
      <dgm:prSet/>
      <dgm:spPr/>
      <dgm:t>
        <a:bodyPr/>
        <a:lstStyle/>
        <a:p>
          <a:endParaRPr lang="ru-RU"/>
        </a:p>
      </dgm:t>
    </dgm:pt>
    <dgm:pt modelId="{0E2A24E2-E166-4B9F-9EBC-EF62D1D31090}" type="sibTrans" cxnId="{2EBD59BD-9198-4C53-A7A0-31F33467970C}">
      <dgm:prSet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7CC19-F029-4D1D-B799-941BFCF6BC59}" type="pres">
      <dgm:prSet presAssocID="{9A4A8776-57E1-4E60-BE90-6BE67E11A94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  <dgm:cxn modelId="{AB9F381F-840B-49AC-B585-BCC932592B47}" type="presOf" srcId="{9A4A8776-57E1-4E60-BE90-6BE67E11A94A}" destId="{47D7CC19-F029-4D1D-B799-941BFCF6BC59}" srcOrd="0" destOrd="0" presId="urn:microsoft.com/office/officeart/2005/8/layout/vList2"/>
    <dgm:cxn modelId="{2EBD59BD-9198-4C53-A7A0-31F33467970C}" srcId="{8F21F07E-B417-4B25-83D1-A7CF41B52D9E}" destId="{9A4A8776-57E1-4E60-BE90-6BE67E11A94A}" srcOrd="0" destOrd="0" parTransId="{10346B48-C88F-4978-9C14-36BA15C5F144}" sibTransId="{0E2A24E2-E166-4B9F-9EBC-EF62D1D31090}"/>
    <dgm:cxn modelId="{90C2D1F0-2C2C-4D66-BC6E-03029AB6F8B1}" type="presParOf" srcId="{0D9EA1DB-AD32-4ACE-8D28-C3DE2B6C40E5}" destId="{47D7CC19-F029-4D1D-B799-941BFCF6BC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A8776-57E1-4E60-BE90-6BE67E11A94A}">
      <dgm:prSet custT="1"/>
      <dgm:spPr/>
      <dgm:t>
        <a:bodyPr/>
        <a:lstStyle/>
        <a:p>
          <a:pPr algn="ctr" rtl="0"/>
          <a:endParaRPr lang="ru-RU" sz="2000" b="1" i="0" baseline="0" dirty="0" smtClean="0"/>
        </a:p>
        <a:p>
          <a:pPr algn="ctr" rtl="0"/>
          <a:r>
            <a:rPr lang="ru-RU" sz="2000" b="1" i="0" baseline="0" dirty="0" smtClean="0"/>
            <a:t>НАШ САЙТ</a:t>
          </a:r>
        </a:p>
        <a:p>
          <a:pPr algn="ctr" rtl="0"/>
          <a:endParaRPr lang="ru-RU" sz="1400" dirty="0"/>
        </a:p>
      </dgm:t>
    </dgm:pt>
    <dgm:pt modelId="{10346B48-C88F-4978-9C14-36BA15C5F144}" type="parTrans" cxnId="{2EBD59BD-9198-4C53-A7A0-31F33467970C}">
      <dgm:prSet/>
      <dgm:spPr/>
      <dgm:t>
        <a:bodyPr/>
        <a:lstStyle/>
        <a:p>
          <a:endParaRPr lang="ru-RU"/>
        </a:p>
      </dgm:t>
    </dgm:pt>
    <dgm:pt modelId="{0E2A24E2-E166-4B9F-9EBC-EF62D1D31090}" type="sibTrans" cxnId="{2EBD59BD-9198-4C53-A7A0-31F33467970C}">
      <dgm:prSet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7CC19-F029-4D1D-B799-941BFCF6BC59}" type="pres">
      <dgm:prSet presAssocID="{9A4A8776-57E1-4E60-BE90-6BE67E11A94A}" presName="parentText" presStyleLbl="node1" presStyleIdx="0" presStyleCnt="1" custScaleX="75878" custScaleY="771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  <dgm:cxn modelId="{AB9F381F-840B-49AC-B585-BCC932592B47}" type="presOf" srcId="{9A4A8776-57E1-4E60-BE90-6BE67E11A94A}" destId="{47D7CC19-F029-4D1D-B799-941BFCF6BC59}" srcOrd="0" destOrd="0" presId="urn:microsoft.com/office/officeart/2005/8/layout/vList2"/>
    <dgm:cxn modelId="{2EBD59BD-9198-4C53-A7A0-31F33467970C}" srcId="{8F21F07E-B417-4B25-83D1-A7CF41B52D9E}" destId="{9A4A8776-57E1-4E60-BE90-6BE67E11A94A}" srcOrd="0" destOrd="0" parTransId="{10346B48-C88F-4978-9C14-36BA15C5F144}" sibTransId="{0E2A24E2-E166-4B9F-9EBC-EF62D1D31090}"/>
    <dgm:cxn modelId="{90C2D1F0-2C2C-4D66-BC6E-03029AB6F8B1}" type="presParOf" srcId="{0D9EA1DB-AD32-4ACE-8D28-C3DE2B6C40E5}" destId="{47D7CC19-F029-4D1D-B799-941BFCF6BC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A8776-57E1-4E60-BE90-6BE67E11A94A}">
      <dgm:prSet custT="1"/>
      <dgm:spPr/>
      <dgm:t>
        <a:bodyPr/>
        <a:lstStyle/>
        <a:p>
          <a:pPr algn="ctr" rtl="0"/>
          <a:endParaRPr lang="ru-RU" sz="2000" b="1" i="0" baseline="0" dirty="0" smtClean="0"/>
        </a:p>
        <a:p>
          <a:pPr algn="ctr" rtl="0"/>
          <a:r>
            <a:rPr lang="ru-RU" sz="2000" b="1" i="0" baseline="0" dirty="0" smtClean="0"/>
            <a:t>НАШ САЙТ</a:t>
          </a:r>
        </a:p>
        <a:p>
          <a:pPr algn="ctr" rtl="0"/>
          <a:endParaRPr lang="ru-RU" sz="1400" dirty="0"/>
        </a:p>
      </dgm:t>
    </dgm:pt>
    <dgm:pt modelId="{10346B48-C88F-4978-9C14-36BA15C5F144}" type="parTrans" cxnId="{2EBD59BD-9198-4C53-A7A0-31F33467970C}">
      <dgm:prSet/>
      <dgm:spPr/>
      <dgm:t>
        <a:bodyPr/>
        <a:lstStyle/>
        <a:p>
          <a:endParaRPr lang="ru-RU"/>
        </a:p>
      </dgm:t>
    </dgm:pt>
    <dgm:pt modelId="{0E2A24E2-E166-4B9F-9EBC-EF62D1D31090}" type="sibTrans" cxnId="{2EBD59BD-9198-4C53-A7A0-31F33467970C}">
      <dgm:prSet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7CC19-F029-4D1D-B799-941BFCF6BC59}" type="pres">
      <dgm:prSet presAssocID="{9A4A8776-57E1-4E60-BE90-6BE67E11A94A}" presName="parentText" presStyleLbl="node1" presStyleIdx="0" presStyleCnt="1" custScaleX="75878" custScaleY="771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  <dgm:cxn modelId="{AB9F381F-840B-49AC-B585-BCC932592B47}" type="presOf" srcId="{9A4A8776-57E1-4E60-BE90-6BE67E11A94A}" destId="{47D7CC19-F029-4D1D-B799-941BFCF6BC59}" srcOrd="0" destOrd="0" presId="urn:microsoft.com/office/officeart/2005/8/layout/vList2"/>
    <dgm:cxn modelId="{2EBD59BD-9198-4C53-A7A0-31F33467970C}" srcId="{8F21F07E-B417-4B25-83D1-A7CF41B52D9E}" destId="{9A4A8776-57E1-4E60-BE90-6BE67E11A94A}" srcOrd="0" destOrd="0" parTransId="{10346B48-C88F-4978-9C14-36BA15C5F144}" sibTransId="{0E2A24E2-E166-4B9F-9EBC-EF62D1D31090}"/>
    <dgm:cxn modelId="{90C2D1F0-2C2C-4D66-BC6E-03029AB6F8B1}" type="presParOf" srcId="{0D9EA1DB-AD32-4ACE-8D28-C3DE2B6C40E5}" destId="{47D7CC19-F029-4D1D-B799-941BFCF6BC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A8776-57E1-4E60-BE90-6BE67E11A94A}">
      <dgm:prSet custT="1"/>
      <dgm:spPr/>
      <dgm:t>
        <a:bodyPr/>
        <a:lstStyle/>
        <a:p>
          <a:pPr algn="ctr" rtl="0"/>
          <a:r>
            <a:rPr lang="ru-RU" sz="2400" b="1" i="0" baseline="0" dirty="0" smtClean="0"/>
            <a:t>ВНИМАНИЕ !!!</a:t>
          </a:r>
          <a:endParaRPr lang="ru-RU" sz="2400" dirty="0"/>
        </a:p>
      </dgm:t>
    </dgm:pt>
    <dgm:pt modelId="{10346B48-C88F-4978-9C14-36BA15C5F144}" type="parTrans" cxnId="{2EBD59BD-9198-4C53-A7A0-31F33467970C}">
      <dgm:prSet/>
      <dgm:spPr/>
      <dgm:t>
        <a:bodyPr/>
        <a:lstStyle/>
        <a:p>
          <a:endParaRPr lang="ru-RU"/>
        </a:p>
      </dgm:t>
    </dgm:pt>
    <dgm:pt modelId="{0E2A24E2-E166-4B9F-9EBC-EF62D1D31090}" type="sibTrans" cxnId="{2EBD59BD-9198-4C53-A7A0-31F33467970C}">
      <dgm:prSet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7CC19-F029-4D1D-B799-941BFCF6BC59}" type="pres">
      <dgm:prSet presAssocID="{9A4A8776-57E1-4E60-BE90-6BE67E11A94A}" presName="parentText" presStyleLbl="node1" presStyleIdx="0" presStyleCnt="1" custLinFactNeighborX="-343" custLinFactNeighborY="71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  <dgm:cxn modelId="{AB9F381F-840B-49AC-B585-BCC932592B47}" type="presOf" srcId="{9A4A8776-57E1-4E60-BE90-6BE67E11A94A}" destId="{47D7CC19-F029-4D1D-B799-941BFCF6BC59}" srcOrd="0" destOrd="0" presId="urn:microsoft.com/office/officeart/2005/8/layout/vList2"/>
    <dgm:cxn modelId="{2EBD59BD-9198-4C53-A7A0-31F33467970C}" srcId="{8F21F07E-B417-4B25-83D1-A7CF41B52D9E}" destId="{9A4A8776-57E1-4E60-BE90-6BE67E11A94A}" srcOrd="0" destOrd="0" parTransId="{10346B48-C88F-4978-9C14-36BA15C5F144}" sibTransId="{0E2A24E2-E166-4B9F-9EBC-EF62D1D31090}"/>
    <dgm:cxn modelId="{90C2D1F0-2C2C-4D66-BC6E-03029AB6F8B1}" type="presParOf" srcId="{0D9EA1DB-AD32-4ACE-8D28-C3DE2B6C40E5}" destId="{47D7CC19-F029-4D1D-B799-941BFCF6BC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A8776-57E1-4E60-BE90-6BE67E11A94A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ru-RU" sz="2000" b="1" i="0" baseline="0" dirty="0" smtClean="0">
              <a:solidFill>
                <a:srgbClr val="0070C0"/>
              </a:solidFill>
            </a:rPr>
            <a:t>ВНИМАНИЕ</a:t>
          </a:r>
          <a:r>
            <a:rPr lang="ru-RU" sz="2000" b="1" i="0" baseline="0" dirty="0" smtClean="0"/>
            <a:t> </a:t>
          </a:r>
          <a:r>
            <a:rPr lang="ru-RU" sz="2000" b="1" i="0" baseline="0" dirty="0" smtClean="0">
              <a:solidFill>
                <a:srgbClr val="0070C0"/>
              </a:solidFill>
            </a:rPr>
            <a:t>!!!</a:t>
          </a:r>
          <a:endParaRPr lang="ru-RU" sz="1400" dirty="0">
            <a:solidFill>
              <a:srgbClr val="0070C0"/>
            </a:solidFill>
          </a:endParaRPr>
        </a:p>
      </dgm:t>
    </dgm:pt>
    <dgm:pt modelId="{10346B48-C88F-4978-9C14-36BA15C5F144}" type="parTrans" cxnId="{2EBD59BD-9198-4C53-A7A0-31F33467970C}">
      <dgm:prSet/>
      <dgm:spPr/>
      <dgm:t>
        <a:bodyPr/>
        <a:lstStyle/>
        <a:p>
          <a:endParaRPr lang="ru-RU"/>
        </a:p>
      </dgm:t>
    </dgm:pt>
    <dgm:pt modelId="{0E2A24E2-E166-4B9F-9EBC-EF62D1D31090}" type="sibTrans" cxnId="{2EBD59BD-9198-4C53-A7A0-31F33467970C}">
      <dgm:prSet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7CC19-F029-4D1D-B799-941BFCF6BC59}" type="pres">
      <dgm:prSet presAssocID="{9A4A8776-57E1-4E60-BE90-6BE67E11A94A}" presName="parentText" presStyleLbl="node1" presStyleIdx="0" presStyleCnt="1" custLinFactNeighborX="-1474" custLinFactNeighborY="-20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  <dgm:cxn modelId="{AB9F381F-840B-49AC-B585-BCC932592B47}" type="presOf" srcId="{9A4A8776-57E1-4E60-BE90-6BE67E11A94A}" destId="{47D7CC19-F029-4D1D-B799-941BFCF6BC59}" srcOrd="0" destOrd="0" presId="urn:microsoft.com/office/officeart/2005/8/layout/vList2"/>
    <dgm:cxn modelId="{2EBD59BD-9198-4C53-A7A0-31F33467970C}" srcId="{8F21F07E-B417-4B25-83D1-A7CF41B52D9E}" destId="{9A4A8776-57E1-4E60-BE90-6BE67E11A94A}" srcOrd="0" destOrd="0" parTransId="{10346B48-C88F-4978-9C14-36BA15C5F144}" sibTransId="{0E2A24E2-E166-4B9F-9EBC-EF62D1D31090}"/>
    <dgm:cxn modelId="{90C2D1F0-2C2C-4D66-BC6E-03029AB6F8B1}" type="presParOf" srcId="{0D9EA1DB-AD32-4ACE-8D28-C3DE2B6C40E5}" destId="{47D7CC19-F029-4D1D-B799-941BFCF6BC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21F07E-B417-4B25-83D1-A7CF41B52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A8776-57E1-4E60-BE90-6BE67E11A94A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ДОУ-НОВОСТРОЙКИ</a:t>
          </a:r>
          <a:endParaRPr lang="ru-RU" sz="1400" dirty="0">
            <a:solidFill>
              <a:srgbClr val="0070C0"/>
            </a:solidFill>
          </a:endParaRPr>
        </a:p>
      </dgm:t>
    </dgm:pt>
    <dgm:pt modelId="{10346B48-C88F-4978-9C14-36BA15C5F144}" type="parTrans" cxnId="{2EBD59BD-9198-4C53-A7A0-31F33467970C}">
      <dgm:prSet/>
      <dgm:spPr/>
      <dgm:t>
        <a:bodyPr/>
        <a:lstStyle/>
        <a:p>
          <a:endParaRPr lang="ru-RU"/>
        </a:p>
      </dgm:t>
    </dgm:pt>
    <dgm:pt modelId="{0E2A24E2-E166-4B9F-9EBC-EF62D1D31090}" type="sibTrans" cxnId="{2EBD59BD-9198-4C53-A7A0-31F33467970C}">
      <dgm:prSet/>
      <dgm:spPr/>
      <dgm:t>
        <a:bodyPr/>
        <a:lstStyle/>
        <a:p>
          <a:endParaRPr lang="ru-RU"/>
        </a:p>
      </dgm:t>
    </dgm:pt>
    <dgm:pt modelId="{0D9EA1DB-AD32-4ACE-8D28-C3DE2B6C40E5}" type="pres">
      <dgm:prSet presAssocID="{8F21F07E-B417-4B25-83D1-A7CF41B52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7CC19-F029-4D1D-B799-941BFCF6BC59}" type="pres">
      <dgm:prSet presAssocID="{9A4A8776-57E1-4E60-BE90-6BE67E11A94A}" presName="parentText" presStyleLbl="node1" presStyleIdx="0" presStyleCnt="1" custLinFactNeighborX="-343" custLinFactNeighborY="71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9B364F-E564-4AD8-87BE-071F76660489}" type="presOf" srcId="{8F21F07E-B417-4B25-83D1-A7CF41B52D9E}" destId="{0D9EA1DB-AD32-4ACE-8D28-C3DE2B6C40E5}" srcOrd="0" destOrd="0" presId="urn:microsoft.com/office/officeart/2005/8/layout/vList2"/>
    <dgm:cxn modelId="{AB9F381F-840B-49AC-B585-BCC932592B47}" type="presOf" srcId="{9A4A8776-57E1-4E60-BE90-6BE67E11A94A}" destId="{47D7CC19-F029-4D1D-B799-941BFCF6BC59}" srcOrd="0" destOrd="0" presId="urn:microsoft.com/office/officeart/2005/8/layout/vList2"/>
    <dgm:cxn modelId="{2EBD59BD-9198-4C53-A7A0-31F33467970C}" srcId="{8F21F07E-B417-4B25-83D1-A7CF41B52D9E}" destId="{9A4A8776-57E1-4E60-BE90-6BE67E11A94A}" srcOrd="0" destOrd="0" parTransId="{10346B48-C88F-4978-9C14-36BA15C5F144}" sibTransId="{0E2A24E2-E166-4B9F-9EBC-EF62D1D31090}"/>
    <dgm:cxn modelId="{90C2D1F0-2C2C-4D66-BC6E-03029AB6F8B1}" type="presParOf" srcId="{0D9EA1DB-AD32-4ACE-8D28-C3DE2B6C40E5}" destId="{47D7CC19-F029-4D1D-B799-941BFCF6BC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7CC19-F029-4D1D-B799-941BFCF6BC59}">
      <dsp:nvSpPr>
        <dsp:cNvPr id="0" name=""/>
        <dsp:cNvSpPr/>
      </dsp:nvSpPr>
      <dsp:spPr>
        <a:xfrm>
          <a:off x="0" y="19"/>
          <a:ext cx="7369582" cy="640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dirty="0" smtClean="0"/>
            <a:t>ПЛАТА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dirty="0" smtClean="0"/>
            <a:t> (</a:t>
          </a:r>
          <a:r>
            <a:rPr lang="ru-RU" sz="1600" kern="1200" dirty="0" smtClean="0"/>
            <a:t>Приказ Министерства экономического развития РФ </a:t>
          </a:r>
          <a:r>
            <a:rPr lang="ru-RU" sz="1600" b="1" kern="1200" dirty="0" smtClean="0"/>
            <a:t>от 6 ноября 2020 г. № 742</a:t>
          </a:r>
          <a:r>
            <a:rPr lang="ru-RU" sz="1600" kern="1200" dirty="0" smtClean="0"/>
            <a:t>) </a:t>
          </a:r>
          <a:endParaRPr lang="ru-RU" sz="1600" kern="1200" dirty="0"/>
        </a:p>
      </dsp:txBody>
      <dsp:txXfrm>
        <a:off x="31245" y="31264"/>
        <a:ext cx="7307092" cy="5775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7CC19-F029-4D1D-B799-941BFCF6BC59}">
      <dsp:nvSpPr>
        <dsp:cNvPr id="0" name=""/>
        <dsp:cNvSpPr/>
      </dsp:nvSpPr>
      <dsp:spPr>
        <a:xfrm>
          <a:off x="1336437" y="17522"/>
          <a:ext cx="3627317" cy="3607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i="0" kern="1200" baseline="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dirty="0" smtClean="0"/>
            <a:t>НАШ САЙТ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354049" y="35134"/>
        <a:ext cx="3592093" cy="3255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7CC19-F029-4D1D-B799-941BFCF6BC59}">
      <dsp:nvSpPr>
        <dsp:cNvPr id="0" name=""/>
        <dsp:cNvSpPr/>
      </dsp:nvSpPr>
      <dsp:spPr>
        <a:xfrm>
          <a:off x="1336437" y="17522"/>
          <a:ext cx="3627317" cy="3607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i="0" kern="1200" baseline="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dirty="0" smtClean="0"/>
            <a:t>НАШ САЙТ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354049" y="35134"/>
        <a:ext cx="3592093" cy="3255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7CC19-F029-4D1D-B799-941BFCF6BC59}">
      <dsp:nvSpPr>
        <dsp:cNvPr id="0" name=""/>
        <dsp:cNvSpPr/>
      </dsp:nvSpPr>
      <dsp:spPr>
        <a:xfrm>
          <a:off x="0" y="2442"/>
          <a:ext cx="7236296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baseline="0" dirty="0" smtClean="0"/>
            <a:t>ВНИМАНИЕ !!!</a:t>
          </a:r>
          <a:endParaRPr lang="ru-RU" sz="2400" kern="1200" dirty="0"/>
        </a:p>
      </dsp:txBody>
      <dsp:txXfrm>
        <a:off x="31070" y="33512"/>
        <a:ext cx="7174156" cy="5743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7CC19-F029-4D1D-B799-941BFCF6BC59}">
      <dsp:nvSpPr>
        <dsp:cNvPr id="0" name=""/>
        <dsp:cNvSpPr/>
      </dsp:nvSpPr>
      <dsp:spPr>
        <a:xfrm>
          <a:off x="0" y="0"/>
          <a:ext cx="7236296" cy="636480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dirty="0" smtClean="0">
              <a:solidFill>
                <a:srgbClr val="0070C0"/>
              </a:solidFill>
            </a:rPr>
            <a:t>ВНИМАНИЕ</a:t>
          </a:r>
          <a:r>
            <a:rPr lang="ru-RU" sz="2000" b="1" i="0" kern="1200" baseline="0" dirty="0" smtClean="0"/>
            <a:t> </a:t>
          </a:r>
          <a:r>
            <a:rPr lang="ru-RU" sz="2000" b="1" i="0" kern="1200" baseline="0" dirty="0" smtClean="0">
              <a:solidFill>
                <a:srgbClr val="0070C0"/>
              </a:solidFill>
            </a:rPr>
            <a:t>!!!</a:t>
          </a:r>
          <a:endParaRPr lang="ru-RU" sz="1400" kern="1200" dirty="0">
            <a:solidFill>
              <a:srgbClr val="0070C0"/>
            </a:solidFill>
          </a:endParaRPr>
        </a:p>
      </dsp:txBody>
      <dsp:txXfrm>
        <a:off x="31070" y="31070"/>
        <a:ext cx="7174156" cy="5743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7CC19-F029-4D1D-B799-941BFCF6BC59}">
      <dsp:nvSpPr>
        <dsp:cNvPr id="0" name=""/>
        <dsp:cNvSpPr/>
      </dsp:nvSpPr>
      <dsp:spPr>
        <a:xfrm>
          <a:off x="0" y="2442"/>
          <a:ext cx="7236296" cy="636480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ДОУ-НОВОСТРОЙКИ</a:t>
          </a:r>
          <a:endParaRPr lang="ru-RU" sz="1400" kern="1200" dirty="0">
            <a:solidFill>
              <a:srgbClr val="0070C0"/>
            </a:solidFill>
          </a:endParaRPr>
        </a:p>
      </dsp:txBody>
      <dsp:txXfrm>
        <a:off x="31070" y="33512"/>
        <a:ext cx="7174156" cy="574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18.02.2021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8" tIns="46040" rIns="92078" bIns="4604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6"/>
          </a:xfrm>
          <a:prstGeom prst="rect">
            <a:avLst/>
          </a:prstGeom>
        </p:spPr>
        <p:txBody>
          <a:bodyPr vert="horz" lIns="92078" tIns="46040" rIns="92078" bIns="4604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0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5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9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05455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15012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06888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57299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6632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96240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9487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61024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58221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43063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BCA10-A7A4-4163-B094-1F4C48BA743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3840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6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9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32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3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6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8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5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9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65" indent="0">
              <a:buNone/>
              <a:defRPr sz="1000"/>
            </a:lvl3pPr>
            <a:lvl4pPr marL="1371396" indent="0">
              <a:buNone/>
              <a:defRPr sz="900"/>
            </a:lvl4pPr>
            <a:lvl5pPr marL="1828529" indent="0">
              <a:buNone/>
              <a:defRPr sz="900"/>
            </a:lvl5pPr>
            <a:lvl6pPr marL="2285658" indent="0">
              <a:buNone/>
              <a:defRPr sz="900"/>
            </a:lvl6pPr>
            <a:lvl7pPr marL="2742788" indent="0">
              <a:buNone/>
              <a:defRPr sz="900"/>
            </a:lvl7pPr>
            <a:lvl8pPr marL="3199920" indent="0">
              <a:buNone/>
              <a:defRPr sz="900"/>
            </a:lvl8pPr>
            <a:lvl9pPr marL="365705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08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65" indent="0">
              <a:buNone/>
              <a:defRPr sz="1000"/>
            </a:lvl3pPr>
            <a:lvl4pPr marL="1371396" indent="0">
              <a:buNone/>
              <a:defRPr sz="900"/>
            </a:lvl4pPr>
            <a:lvl5pPr marL="1828529" indent="0">
              <a:buNone/>
              <a:defRPr sz="900"/>
            </a:lvl5pPr>
            <a:lvl6pPr marL="2285658" indent="0">
              <a:buNone/>
              <a:defRPr sz="900"/>
            </a:lvl6pPr>
            <a:lvl7pPr marL="2742788" indent="0">
              <a:buNone/>
              <a:defRPr sz="900"/>
            </a:lvl7pPr>
            <a:lvl8pPr marL="3199920" indent="0">
              <a:buNone/>
              <a:defRPr sz="900"/>
            </a:lvl8pPr>
            <a:lvl9pPr marL="365705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7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8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2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diagramColors" Target="../diagrams/colors5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12" Type="http://schemas.openxmlformats.org/officeDocument/2006/relationships/diagramQuickStyle" Target="../diagrams/quickStyl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11" Type="http://schemas.openxmlformats.org/officeDocument/2006/relationships/diagramLayout" Target="../diagrams/layout5.xml"/><Relationship Id="rId5" Type="http://schemas.openxmlformats.org/officeDocument/2006/relationships/diagramData" Target="../diagrams/data4.xml"/><Relationship Id="rId10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4.xml"/><Relationship Id="rId14" Type="http://schemas.microsoft.com/office/2007/relationships/diagramDrawing" Target="../diagrams/drawing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13" Type="http://schemas.openxmlformats.org/officeDocument/2006/relationships/diagramQuickStyle" Target="../diagrams/quickStyle7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openxmlformats.org/officeDocument/2006/relationships/diagramData" Target="../diagrams/data7.xml"/><Relationship Id="rId5" Type="http://schemas.openxmlformats.org/officeDocument/2006/relationships/diagramData" Target="../diagrams/data6.xml"/><Relationship Id="rId15" Type="http://schemas.microsoft.com/office/2007/relationships/diagramDrawing" Target="../diagrams/drawing7.xml"/><Relationship Id="rId10" Type="http://schemas.openxmlformats.org/officeDocument/2006/relationships/hyperlink" Target="mailto:Lyudmila.Komissarova@tatar.ru" TargetMode="External"/><Relationship Id="rId4" Type="http://schemas.openxmlformats.org/officeDocument/2006/relationships/image" Target="../media/image4.png"/><Relationship Id="rId9" Type="http://schemas.microsoft.com/office/2007/relationships/diagramDrawing" Target="../diagrams/drawing6.xml"/><Relationship Id="rId14" Type="http://schemas.openxmlformats.org/officeDocument/2006/relationships/diagramColors" Target="../diagrams/colors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13" Type="http://schemas.openxmlformats.org/officeDocument/2006/relationships/diagramColors" Target="../diagrams/colors9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8.xml"/><Relationship Id="rId12" Type="http://schemas.openxmlformats.org/officeDocument/2006/relationships/diagramQuickStyle" Target="../diagrams/quickStyle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8.xml"/><Relationship Id="rId11" Type="http://schemas.openxmlformats.org/officeDocument/2006/relationships/diagramLayout" Target="../diagrams/layout9.xml"/><Relationship Id="rId5" Type="http://schemas.openxmlformats.org/officeDocument/2006/relationships/diagramData" Target="../diagrams/data8.xml"/><Relationship Id="rId10" Type="http://schemas.openxmlformats.org/officeDocument/2006/relationships/diagramData" Target="../diagrams/data9.xml"/><Relationship Id="rId4" Type="http://schemas.openxmlformats.org/officeDocument/2006/relationships/image" Target="../media/image4.png"/><Relationship Id="rId9" Type="http://schemas.microsoft.com/office/2007/relationships/diagramDrawing" Target="../diagrams/drawing8.xml"/><Relationship Id="rId14" Type="http://schemas.microsoft.com/office/2007/relationships/diagramDrawing" Target="../diagrams/drawing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obrnadzor.tatarstan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855" y="1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9051" y="1305781"/>
            <a:ext cx="8945438" cy="224673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en-US" sz="35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Лицензирование</a:t>
            </a:r>
            <a:r>
              <a:rPr lang="en-US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en-US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35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5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23825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4371950"/>
            <a:ext cx="9107323" cy="865214"/>
          </a:xfrm>
          <a:prstGeom prst="rect">
            <a:avLst/>
          </a:prstGeom>
          <a:ln>
            <a:noFill/>
          </a:ln>
          <a:effectLst/>
        </p:spPr>
        <p:txBody>
          <a:bodyPr lIns="91410" tIns="45705" rIns="91410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Департамент </a:t>
            </a:r>
            <a:r>
              <a:rPr lang="en-US" sz="1900" b="1" dirty="0" smtClean="0">
                <a:solidFill>
                  <a:schemeClr val="accent5">
                    <a:lumMod val="50000"/>
                  </a:schemeClr>
                </a:solidFill>
              </a:rPr>
              <a:t>н</a:t>
            </a:r>
            <a:r>
              <a:rPr lang="ru-RU" sz="1900" b="1" dirty="0" err="1" smtClean="0">
                <a:solidFill>
                  <a:schemeClr val="accent5">
                    <a:lumMod val="50000"/>
                  </a:schemeClr>
                </a:solidFill>
              </a:rPr>
              <a:t>адзора</a:t>
            </a:r>
            <a:r>
              <a:rPr lang="en-US" sz="19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и контроля в сфере образования</a:t>
            </a:r>
            <a:r>
              <a:rPr lang="en-US" sz="19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>
              <a:spcBef>
                <a:spcPts val="0"/>
              </a:spcBef>
              <a:defRPr/>
            </a:pPr>
            <a:r>
              <a:rPr lang="en-US" sz="1900" b="1" dirty="0" err="1" smtClean="0">
                <a:solidFill>
                  <a:schemeClr val="accent5">
                    <a:lumMod val="50000"/>
                  </a:schemeClr>
                </a:solidFill>
              </a:rPr>
              <a:t>Министерства</a:t>
            </a:r>
            <a:r>
              <a:rPr lang="en-US" sz="1900" b="1" dirty="0" smtClean="0">
                <a:solidFill>
                  <a:schemeClr val="accent5">
                    <a:lumMod val="50000"/>
                  </a:schemeClr>
                </a:solidFill>
              </a:rPr>
              <a:t> образования и </a:t>
            </a:r>
            <a:r>
              <a:rPr lang="en-US" sz="1900" b="1" dirty="0" err="1" smtClean="0">
                <a:solidFill>
                  <a:schemeClr val="accent5">
                    <a:lumMod val="50000"/>
                  </a:schemeClr>
                </a:solidFill>
              </a:rPr>
              <a:t>науки</a:t>
            </a:r>
            <a:r>
              <a:rPr lang="en-US" sz="19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b="1" dirty="0" err="1" smtClean="0">
                <a:solidFill>
                  <a:schemeClr val="accent5">
                    <a:lumMod val="50000"/>
                  </a:schemeClr>
                </a:solidFill>
              </a:rPr>
              <a:t>Республики</a:t>
            </a:r>
            <a:r>
              <a:rPr lang="en-US" sz="19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b="1" dirty="0" err="1" smtClean="0">
                <a:solidFill>
                  <a:schemeClr val="accent5">
                    <a:lumMod val="50000"/>
                  </a:schemeClr>
                </a:solidFill>
              </a:rPr>
              <a:t>Татарстан</a:t>
            </a:r>
            <a:endParaRPr lang="ru-RU" sz="19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125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787562106"/>
              </p:ext>
            </p:extLst>
          </p:nvPr>
        </p:nvGraphicFramePr>
        <p:xfrm>
          <a:off x="1907703" y="96426"/>
          <a:ext cx="6060923" cy="39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467544" y="1000489"/>
            <a:ext cx="8373616" cy="37392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lvl="0" indent="0" algn="just">
              <a:buNone/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2020 г.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440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продлении действия разрешений и иных особенностях в отношении разрешительной деятельности  в 2020 году»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наименования юридического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лица; </a:t>
            </a:r>
          </a:p>
          <a:p>
            <a:pPr algn="just">
              <a:defRPr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реорганизации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преобразования,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слияния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присоединения</a:t>
            </a:r>
          </a:p>
          <a:p>
            <a:pPr marL="0" lvl="0" indent="0" algn="just">
              <a:buNone/>
              <a:defRPr/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  <a:defRPr/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Правительства РФ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февраля 2021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109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 внесении изменений в постановление Правительства РФ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 апреля 2020 г. N440 </a:t>
            </a:r>
          </a:p>
          <a:p>
            <a:pPr marL="0" lvl="0" indent="0" algn="just">
              <a:buNone/>
              <a:defRPr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Лицензии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разрешения, которые не переоформлялись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переоформлены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до 1 июля 2021 г. </a:t>
            </a:r>
          </a:p>
          <a:p>
            <a:pPr marL="0" lvl="0" indent="0" algn="ctr">
              <a:buNone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782315757"/>
              </p:ext>
            </p:extLst>
          </p:nvPr>
        </p:nvGraphicFramePr>
        <p:xfrm>
          <a:off x="1835696" y="104587"/>
          <a:ext cx="7236296" cy="638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0073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1907703" y="96426"/>
          <a:ext cx="6060923" cy="39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467544" y="1000489"/>
            <a:ext cx="8373616" cy="37392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ЗАДАНИЕ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РОСОБРНАДЗОРА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Организации, которые должны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подать заявление в Департамент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переоформления лицензии в связи с реорганизацией путем присоединения (2010-2013):</a:t>
            </a:r>
            <a:endParaRPr kumimoji="0" lang="ru-RU" sz="2000" b="1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Алексеевский район (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Сухокурналинская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НОШ-ДОУ);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Елабужский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(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СОШ, 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Староюрашская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Балтасинский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(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Ципинская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Верхнеуслонский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(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Кургузинская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СОШ, 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Большемеминская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Лаишевский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(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Атабаевская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СОШ, 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Среднедевятовская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Чистопольский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(Гимназия №2).</a:t>
            </a:r>
          </a:p>
          <a:p>
            <a:pPr marL="0" lvl="0" indent="0" algn="ctr">
              <a:buNone/>
              <a:defRPr/>
            </a:pPr>
            <a:r>
              <a:rPr 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до 01.03.2021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прислать списки ликвидированных и реорганизованных образовательных организаций с 2010 года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700" u="sng" dirty="0" smtClean="0">
                <a:hlinkClick r:id="rId10"/>
              </a:rPr>
              <a:t>Lyudmila.Komissarova@tatar.ru</a:t>
            </a:r>
            <a:r>
              <a:rPr lang="ru-RU" sz="1700" u="sng" dirty="0" smtClean="0"/>
              <a:t>)</a:t>
            </a:r>
            <a:endParaRPr lang="ru-RU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653580696"/>
              </p:ext>
            </p:extLst>
          </p:nvPr>
        </p:nvGraphicFramePr>
        <p:xfrm>
          <a:off x="1835696" y="104587"/>
          <a:ext cx="7236296" cy="638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7450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0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1907703" y="96426"/>
          <a:ext cx="6060923" cy="39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73112946"/>
              </p:ext>
            </p:extLst>
          </p:nvPr>
        </p:nvGraphicFramePr>
        <p:xfrm>
          <a:off x="1835696" y="104587"/>
          <a:ext cx="7236296" cy="638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73350"/>
              </p:ext>
            </p:extLst>
          </p:nvPr>
        </p:nvGraphicFramePr>
        <p:xfrm>
          <a:off x="701825" y="796794"/>
          <a:ext cx="8262663" cy="3962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221">
                  <a:extLst>
                    <a:ext uri="{9D8B030D-6E8A-4147-A177-3AD203B41FA5}">
                      <a16:colId xmlns:a16="http://schemas.microsoft.com/office/drawing/2014/main" val="3594320030"/>
                    </a:ext>
                  </a:extLst>
                </a:gridCol>
                <a:gridCol w="2754221">
                  <a:extLst>
                    <a:ext uri="{9D8B030D-6E8A-4147-A177-3AD203B41FA5}">
                      <a16:colId xmlns:a16="http://schemas.microsoft.com/office/drawing/2014/main" val="3121944002"/>
                    </a:ext>
                  </a:extLst>
                </a:gridCol>
                <a:gridCol w="2754221">
                  <a:extLst>
                    <a:ext uri="{9D8B030D-6E8A-4147-A177-3AD203B41FA5}">
                      <a16:colId xmlns:a16="http://schemas.microsoft.com/office/drawing/2014/main" val="135211728"/>
                    </a:ext>
                  </a:extLst>
                </a:gridCol>
              </a:tblGrid>
              <a:tr h="347783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районы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3873"/>
                  </a:ext>
                </a:extLst>
              </a:tr>
              <a:tr h="376177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Алькеевский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Пестречинский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680597"/>
                  </a:ext>
                </a:extLst>
              </a:tr>
              <a:tr h="821853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Балтасинский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Лаишевский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Рыбно-</a:t>
                      </a:r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Слободский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931570"/>
                  </a:ext>
                </a:extLst>
              </a:tr>
              <a:tr h="376177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Буинский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Тукаевский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532331"/>
                  </a:ext>
                </a:extLst>
              </a:tr>
              <a:tr h="376177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г.Набережные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800411"/>
                  </a:ext>
                </a:extLst>
              </a:tr>
              <a:tr h="347783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КАЗАНЬ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404942"/>
                  </a:ext>
                </a:extLst>
              </a:tr>
              <a:tr h="608620">
                <a:tc>
                  <a:txBody>
                    <a:bodyPr/>
                    <a:lstStyle/>
                    <a:p>
                      <a:pPr marL="0" marR="0" indent="0" algn="l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Приволжский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951702"/>
                  </a:ext>
                </a:extLst>
              </a:tr>
              <a:tr h="608620">
                <a:tc>
                  <a:txBody>
                    <a:bodyPr/>
                    <a:lstStyle/>
                    <a:p>
                      <a:pPr marL="0" marR="0" lvl="0" indent="0" algn="l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379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9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Департамент надзора и контроля в сфере образования</a:t>
            </a:r>
            <a:endParaRPr lang="ru-RU" dirty="0"/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1907704" y="126871"/>
            <a:ext cx="7128792" cy="5006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450215" algn="ctr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Нормативные правовые акты</a:t>
            </a:r>
            <a:endParaRPr lang="ru-RU" sz="24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0" lvl="0" indent="450215" algn="just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05055" y="1515283"/>
            <a:ext cx="8229600" cy="35221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 smtClean="0"/>
          </a:p>
          <a:p>
            <a:pPr indent="0" algn="just">
              <a:spcAft>
                <a:spcPts val="0"/>
              </a:spcAft>
              <a:buNone/>
            </a:pP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endParaRPr lang="ru-RU" sz="2000" dirty="0"/>
          </a:p>
          <a:p>
            <a:pPr indent="450215" algn="just">
              <a:spcAft>
                <a:spcPts val="0"/>
              </a:spcAft>
            </a:pPr>
            <a:endParaRPr lang="ru-RU" sz="2000" dirty="0" smtClean="0">
              <a:latin typeface="Times New Roman"/>
              <a:ea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771523"/>
            <a:ext cx="8892480" cy="40874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29.12.2012 № 273-ФЗ «Об образовании в Российской Федерации»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изм. и доп., вступ. в силу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01.01.2021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4 мая 2011 г.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99-ФЗ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лицензировании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изм. и доп., вступ. в силу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01.01.2021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лицензировании образовательной деятельности,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Российской Федерации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18.09.2020 №1490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предоставления органами государственной власти субъектов Российской Федерации, осуществляющими переданные полномочия Российской Федерации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государственной услуги по лицензированию образовательной деятельности, утвержденный приказом Министерства образования и науки Российской Федерации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23.12.2020 №1276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формирования и ведения реестра лицензий и типовой формы выписки из реестра лицензий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Российской Федерации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29.12.2020 №2343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8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899592" y="193572"/>
            <a:ext cx="8244408" cy="8069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50215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Государственная пошлина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11560" y="1000490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6472" y="808891"/>
            <a:ext cx="8589835" cy="37438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42900" algn="just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Государственная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6992" y="1114609"/>
            <a:ext cx="2004808" cy="32803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Государственная пошлина 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государственной услуги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уплачивается заявителем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ЮЛ или ИП)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32081" y="1126114"/>
            <a:ext cx="2858616" cy="32573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Пошлина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уплачивается заявителем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 подачи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 в уполномоченный орган заявления о предоставлении государственной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1114608"/>
            <a:ext cx="2232247" cy="32573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государственной пошлины подтверждается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 ГМП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18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799349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899592" y="193572"/>
            <a:ext cx="8244408" cy="8069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50215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11560" y="1000490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2157" y="845062"/>
            <a:ext cx="8589835" cy="37438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лицензии на осуществление образовательной деятельности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45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7500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Переоформление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лицензии на осуществление образовательной деятельности (добавление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адреса,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новая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программа, новый филиал)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- 30 рабочих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3500 руб.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Переоформление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лицензии на осуществление образовательной деятельности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(другие причины)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временной лицензии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осуществление образовательной деятельности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(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 руб.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905225795"/>
              </p:ext>
            </p:extLst>
          </p:nvPr>
        </p:nvGraphicFramePr>
        <p:xfrm>
          <a:off x="1702410" y="104588"/>
          <a:ext cx="7369582" cy="6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11560" y="1000490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6472" y="808891"/>
            <a:ext cx="8589835" cy="37438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составляет –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рублей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 путаем с оплатой государственной пошлины за предоставление услуги)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осуществляется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представлением в лицензирующий орган заявления о предоставлении выписки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одновременно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подачей такого заявления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Плата не возвращается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если заявитель отказался от получения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выписки;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если в реестре лицензий отсутствуют запрашиваемые сведения.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4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87" y="98130"/>
            <a:ext cx="745354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2483768" y="227476"/>
            <a:ext cx="5832648" cy="64998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50215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1763688" y="195485"/>
            <a:ext cx="7052198" cy="4466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586286" y="1012142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5535" y="978239"/>
            <a:ext cx="8500037" cy="32830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7663" y="195485"/>
            <a:ext cx="7347909" cy="5472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450215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Способы подачи заявления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6578" y="1129928"/>
            <a:ext cx="2086868" cy="29796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Лично  на бумажном носителе в уполномоченный орган (Департамент)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16216" y="1083014"/>
            <a:ext cx="1944216" cy="30095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Через портал Государственных и муниципальных услуг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153546"/>
            <a:ext cx="2016224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87" y="98130"/>
            <a:ext cx="745354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2483768" y="227476"/>
            <a:ext cx="5832648" cy="64998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50215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1763688" y="195485"/>
            <a:ext cx="7052198" cy="4466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586286" y="1012142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774931"/>
            <a:ext cx="8820471" cy="4029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действий :</a:t>
            </a:r>
          </a:p>
          <a:p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              Деятельность               Государственные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Лицензирование образовательной деятельности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необходимые при лицензировании</a:t>
            </a:r>
          </a:p>
          <a:p>
            <a:pPr marL="0" marR="0" lvl="0" indent="0" algn="l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0038" y="88538"/>
            <a:ext cx="7347909" cy="4320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450215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Сайт   Департамента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0990" y="969414"/>
            <a:ext cx="8064896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http://obrnadzor.tatarstan.ru/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979712" y="2586383"/>
            <a:ext cx="720080" cy="27339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499992" y="2571750"/>
            <a:ext cx="720080" cy="288031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6012160" y="3219822"/>
            <a:ext cx="720080" cy="210799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8244408" y="2586384"/>
            <a:ext cx="746436" cy="27339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12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085" y="96426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78833819"/>
              </p:ext>
            </p:extLst>
          </p:nvPr>
        </p:nvGraphicFramePr>
        <p:xfrm>
          <a:off x="1668435" y="96426"/>
          <a:ext cx="6300192" cy="39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11560" y="1000490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6384" y="524869"/>
            <a:ext cx="7975608" cy="463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2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275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3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Департамент надзора и контроля в сфере образования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1668435" y="96426"/>
          <a:ext cx="6300192" cy="39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1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6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11560" y="1000490"/>
            <a:ext cx="822960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45021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10"/>
          <a:stretch>
            <a:fillRect/>
          </a:stretch>
        </p:blipFill>
        <p:spPr>
          <a:xfrm>
            <a:off x="539551" y="841075"/>
            <a:ext cx="8424937" cy="433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3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9850</TotalTime>
  <Words>542</Words>
  <Application>Microsoft Office PowerPoint</Application>
  <PresentationFormat>Экран (16:9)</PresentationFormat>
  <Paragraphs>131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Verdana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 Windows</cp:lastModifiedBy>
  <cp:revision>905</cp:revision>
  <cp:lastPrinted>2018-05-18T06:50:23Z</cp:lastPrinted>
  <dcterms:created xsi:type="dcterms:W3CDTF">2014-03-04T07:12:45Z</dcterms:created>
  <dcterms:modified xsi:type="dcterms:W3CDTF">2021-02-18T14:36:53Z</dcterms:modified>
</cp:coreProperties>
</file>